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xls" ContentType="application/vnd.ms-excel"/>
  <Override PartName="/ppt/slideLayouts/slideLayout44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6" r:id="rId1"/>
    <p:sldMasterId id="2147483867" r:id="rId2"/>
    <p:sldMasterId id="2147483907" r:id="rId3"/>
    <p:sldMasterId id="2147483920" r:id="rId4"/>
  </p:sldMasterIdLst>
  <p:notesMasterIdLst>
    <p:notesMasterId r:id="rId28"/>
  </p:notesMasterIdLst>
  <p:handoutMasterIdLst>
    <p:handoutMasterId r:id="rId29"/>
  </p:handoutMasterIdLst>
  <p:sldIdLst>
    <p:sldId id="669" r:id="rId5"/>
    <p:sldId id="678" r:id="rId6"/>
    <p:sldId id="610" r:id="rId7"/>
    <p:sldId id="600" r:id="rId8"/>
    <p:sldId id="675" r:id="rId9"/>
    <p:sldId id="684" r:id="rId10"/>
    <p:sldId id="670" r:id="rId11"/>
    <p:sldId id="638" r:id="rId12"/>
    <p:sldId id="671" r:id="rId13"/>
    <p:sldId id="691" r:id="rId14"/>
    <p:sldId id="674" r:id="rId15"/>
    <p:sldId id="673" r:id="rId16"/>
    <p:sldId id="672" r:id="rId17"/>
    <p:sldId id="676" r:id="rId18"/>
    <p:sldId id="677" r:id="rId19"/>
    <p:sldId id="685" r:id="rId20"/>
    <p:sldId id="686" r:id="rId21"/>
    <p:sldId id="687" r:id="rId22"/>
    <p:sldId id="688" r:id="rId23"/>
    <p:sldId id="689" r:id="rId24"/>
    <p:sldId id="690" r:id="rId25"/>
    <p:sldId id="692" r:id="rId26"/>
    <p:sldId id="693" r:id="rId27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clrMru>
    <a:srgbClr val="FFCC00"/>
    <a:srgbClr val="DDDDDD"/>
    <a:srgbClr val="00FF00"/>
    <a:srgbClr val="00CC00"/>
    <a:srgbClr val="003366"/>
    <a:srgbClr val="336699"/>
    <a:srgbClr val="CC3300"/>
    <a:srgbClr val="00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09" autoAdjust="0"/>
    <p:restoredTop sz="81338" autoAdjust="0"/>
  </p:normalViewPr>
  <p:slideViewPr>
    <p:cSldViewPr>
      <p:cViewPr varScale="1">
        <p:scale>
          <a:sx n="56" d="100"/>
          <a:sy n="56" d="100"/>
        </p:scale>
        <p:origin x="-6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0"/>
    </p:cViewPr>
  </p:sorterViewPr>
  <p:notesViewPr>
    <p:cSldViewPr>
      <p:cViewPr>
        <p:scale>
          <a:sx n="100" d="100"/>
          <a:sy n="100" d="100"/>
        </p:scale>
        <p:origin x="-672" y="-72"/>
      </p:cViewPr>
      <p:guideLst>
        <p:guide orient="horz" pos="2305"/>
        <p:guide pos="3025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71800" y="547688"/>
            <a:ext cx="3657600" cy="2743200"/>
          </a:xfrm>
          <a:prstGeom prst="rect">
            <a:avLst/>
          </a:prstGeom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71800" y="547688"/>
            <a:ext cx="3657600" cy="2743200"/>
          </a:xfrm>
          <a:prstGeom prst="rect">
            <a:avLst/>
          </a:prstGeom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prstGeom prst="rect">
            <a:avLst/>
          </a:prstGeo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71800" y="547688"/>
            <a:ext cx="3657600" cy="2743200"/>
          </a:xfrm>
          <a:prstGeom prst="rect">
            <a:avLst/>
          </a:prstGeom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prstGeom prst="rect">
            <a:avLst/>
          </a:prstGeo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3388" y="549275"/>
            <a:ext cx="3659187" cy="2743200"/>
          </a:xfrm>
          <a:prstGeom prst="rect">
            <a:avLst/>
          </a:prstGeo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prstGeom prst="rect">
            <a:avLst/>
          </a:prstGeom>
          <a:noFill/>
          <a:ln/>
        </p:spPr>
        <p:txBody>
          <a:bodyPr/>
          <a:lstStyle/>
          <a:p>
            <a:r>
              <a:rPr lang="en-US" dirty="0" smtClean="0"/>
              <a:t>A</a:t>
            </a:r>
            <a:r>
              <a:rPr lang="en-US" baseline="0" dirty="0" smtClean="0"/>
              <a:t>n extant policy is assumed. </a:t>
            </a:r>
            <a:r>
              <a:rPr lang="en-US" baseline="0" dirty="0" smtClean="0"/>
              <a:t> </a:t>
            </a:r>
            <a:endParaRPr lang="en-US" baseline="0" dirty="0" smtClean="0"/>
          </a:p>
          <a:p>
            <a:r>
              <a:rPr lang="en-US" baseline="0" dirty="0" smtClean="0"/>
              <a:t>If none, strategy #1 is enact a policy.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3388" y="549275"/>
            <a:ext cx="3659187" cy="2743200"/>
          </a:xfrm>
          <a:prstGeom prst="rect">
            <a:avLst/>
          </a:prstGeo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60438" y="3475038"/>
            <a:ext cx="7680325" cy="329088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7688"/>
            <a:ext cx="3657600" cy="2743200"/>
          </a:xfrm>
          <a:prstGeom prst="rect">
            <a:avLst/>
          </a:prstGeo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60438" y="3475038"/>
            <a:ext cx="7680325" cy="329088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3388" y="549275"/>
            <a:ext cx="3659187" cy="2743200"/>
          </a:xfrm>
          <a:prstGeom prst="rect">
            <a:avLst/>
          </a:prstGeo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71800" y="547688"/>
            <a:ext cx="3657600" cy="2743200"/>
          </a:xfrm>
          <a:prstGeom prst="rect">
            <a:avLst/>
          </a:prstGeom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prstGeom prst="rect">
            <a:avLst/>
          </a:prstGeo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7688"/>
            <a:ext cx="3657600" cy="2743200"/>
          </a:xfrm>
          <a:prstGeom prst="rect">
            <a:avLst/>
          </a:prstGeo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prstGeom prst="rect">
            <a:avLst/>
          </a:prstGeo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1.v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2.v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inv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257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102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2209800" cy="457200"/>
          </a:xfrm>
        </p:spPr>
        <p:txBody>
          <a:bodyPr anchor="b"/>
          <a:lstStyle>
            <a:lvl1pPr>
              <a:spcBef>
                <a:spcPct val="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fld id="{78527BC6-00A4-484B-AEF8-7A9F79665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66351-437E-49BF-B6C5-5E664EFC0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4572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4572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FE914-B1D0-47F5-8E84-5A10CEBEC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526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1853B-D65B-4332-AB9E-19D2DBB88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1066800" y="1752600"/>
            <a:ext cx="3810000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0" y="17526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43732-44EA-4D2A-8E99-9945E4E97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752600"/>
            <a:ext cx="7772400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4A13C-1186-4C2E-9B06-AC8920717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457200"/>
            <a:ext cx="9144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2FEFE-8898-424A-832B-BC597F6AB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9200" y="1752600"/>
            <a:ext cx="3810000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55D6D-7A65-4148-8A73-82654C67F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752600"/>
            <a:ext cx="3810000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3924300"/>
            <a:ext cx="3810000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82FD4-64E1-4142-8F9B-96D8D909D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99352"/>
            <a:ext cx="8229600" cy="1027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736144"/>
            <a:ext cx="8229600" cy="2902656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48DA3-9054-4D97-8D40-BA60C4271B99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64556-1704-4D90-B980-502E870E6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endCxn id="9" idx="0"/>
          </p:cNvCxnSpPr>
          <p:nvPr/>
        </p:nvCxnSpPr>
        <p:spPr>
          <a:xfrm rot="5400000">
            <a:off x="1580357" y="3261519"/>
            <a:ext cx="203200" cy="1587"/>
          </a:xfrm>
          <a:prstGeom prst="line">
            <a:avLst/>
          </a:prstGeom>
          <a:ln>
            <a:solidFill>
              <a:srgbClr val="FFC71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>
            <a:endCxn id="13" idx="0"/>
          </p:cNvCxnSpPr>
          <p:nvPr/>
        </p:nvCxnSpPr>
        <p:spPr>
          <a:xfrm rot="5400000">
            <a:off x="7361238" y="3262313"/>
            <a:ext cx="203200" cy="0"/>
          </a:xfrm>
          <a:prstGeom prst="line">
            <a:avLst/>
          </a:prstGeom>
          <a:ln>
            <a:solidFill>
              <a:srgbClr val="FFC71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7" idx="2"/>
            <a:endCxn id="11" idx="0"/>
          </p:cNvCxnSpPr>
          <p:nvPr/>
        </p:nvCxnSpPr>
        <p:spPr>
          <a:xfrm rot="5400000">
            <a:off x="4386262" y="3148013"/>
            <a:ext cx="430213" cy="1588"/>
          </a:xfrm>
          <a:prstGeom prst="line">
            <a:avLst/>
          </a:prstGeom>
          <a:ln>
            <a:solidFill>
              <a:srgbClr val="FFC71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4572000" y="269875"/>
            <a:ext cx="1588" cy="5780088"/>
          </a:xfrm>
          <a:prstGeom prst="line">
            <a:avLst/>
          </a:prstGeom>
          <a:ln>
            <a:solidFill>
              <a:srgbClr val="FFC71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692525" y="1990725"/>
            <a:ext cx="1819275" cy="941388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60000"/>
                  <a:lumOff val="40000"/>
                </a:schemeClr>
              </a:gs>
              <a:gs pos="0">
                <a:schemeClr val="accent1">
                  <a:lumMod val="20000"/>
                  <a:lumOff val="80000"/>
                  <a:alpha val="35000"/>
                </a:schemeClr>
              </a:gs>
            </a:gsLst>
            <a:lin ang="6000000" scaled="0"/>
            <a:tileRect/>
          </a:gra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94125" y="2054225"/>
            <a:ext cx="160813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2467A6"/>
                </a:solidFill>
                <a:latin typeface="Arial"/>
                <a:cs typeface="Arial"/>
              </a:rPr>
              <a:t>Name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Title</a:t>
            </a:r>
          </a:p>
          <a:p>
            <a:pPr algn="ctr">
              <a:defRPr/>
            </a:pP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Organization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1525" y="3363913"/>
            <a:ext cx="1819275" cy="9398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60000"/>
                  <a:lumOff val="40000"/>
                </a:schemeClr>
              </a:gs>
              <a:gs pos="0">
                <a:schemeClr val="accent1">
                  <a:lumMod val="20000"/>
                  <a:lumOff val="80000"/>
                  <a:alpha val="35000"/>
                </a:schemeClr>
              </a:gs>
            </a:gsLst>
            <a:lin ang="6000000" scaled="0"/>
            <a:tileRect/>
          </a:gra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73125" y="3425825"/>
            <a:ext cx="160813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2467A6"/>
                </a:solidFill>
                <a:latin typeface="Arial"/>
                <a:cs typeface="Arial"/>
              </a:rPr>
              <a:t>Name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Title</a:t>
            </a:r>
          </a:p>
          <a:p>
            <a:pPr algn="ctr">
              <a:defRPr/>
            </a:pP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Organization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92525" y="3363913"/>
            <a:ext cx="1819275" cy="9398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60000"/>
                  <a:lumOff val="40000"/>
                </a:schemeClr>
              </a:gs>
              <a:gs pos="0">
                <a:schemeClr val="accent1">
                  <a:lumMod val="20000"/>
                  <a:lumOff val="80000"/>
                  <a:alpha val="35000"/>
                </a:schemeClr>
              </a:gs>
            </a:gsLst>
            <a:lin ang="6000000" scaled="0"/>
            <a:tileRect/>
          </a:gra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794125" y="3425825"/>
            <a:ext cx="160813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2467A6"/>
                </a:solidFill>
                <a:latin typeface="Arial"/>
                <a:cs typeface="Arial"/>
              </a:rPr>
              <a:t>Name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Title</a:t>
            </a:r>
          </a:p>
          <a:p>
            <a:pPr algn="ctr">
              <a:defRPr/>
            </a:pP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Organization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53200" y="3363913"/>
            <a:ext cx="1819275" cy="9398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60000"/>
                  <a:lumOff val="40000"/>
                </a:schemeClr>
              </a:gs>
              <a:gs pos="0">
                <a:schemeClr val="accent1">
                  <a:lumMod val="20000"/>
                  <a:lumOff val="80000"/>
                  <a:alpha val="35000"/>
                </a:schemeClr>
              </a:gs>
            </a:gsLst>
            <a:lin ang="60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654800" y="3425825"/>
            <a:ext cx="160813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2467A6"/>
                </a:solidFill>
                <a:latin typeface="Arial"/>
                <a:cs typeface="Arial"/>
              </a:rPr>
              <a:t>Name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Title</a:t>
            </a:r>
          </a:p>
          <a:p>
            <a:pPr algn="ctr">
              <a:defRPr/>
            </a:pP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Organization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268"/>
            <a:ext cx="8229600" cy="102618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F8695-6344-4EBB-92EB-0960B4151469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DA40E-D8E6-468B-AB7D-5DFEBD755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229600" y="6324600"/>
            <a:ext cx="762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EB18874-B0A9-4995-82D6-DBD36AED02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57914"/>
            <a:ext cx="82296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467A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87688"/>
            <a:ext cx="8229600" cy="7702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C2F1C-924A-4807-B298-5F85B4F43E3F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66C35-553E-4D78-A359-C4271FEA0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48453"/>
            <a:ext cx="4038600" cy="42574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8452"/>
            <a:ext cx="4038600" cy="42574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9BD77-ADB4-4E1E-8519-B1B585C30740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5CD76-9F44-4A10-8C88-6A85DD2FA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0648"/>
            <a:ext cx="8229600" cy="104819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64431"/>
            <a:ext cx="4040188" cy="799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3867"/>
            <a:ext cx="4040188" cy="32483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64430"/>
            <a:ext cx="4041775" cy="799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73867"/>
            <a:ext cx="4041775" cy="32483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58326-F531-4383-9E58-5F526EFE719A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882C3-A5F5-45DB-BD81-93822B903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7"/>
          <p:cNvGraphicFramePr>
            <a:graphicFrameLocks/>
          </p:cNvGraphicFramePr>
          <p:nvPr/>
        </p:nvGraphicFramePr>
        <p:xfrm>
          <a:off x="406400" y="1797050"/>
          <a:ext cx="8331200" cy="4438650"/>
        </p:xfrm>
        <a:graphic>
          <a:graphicData uri="http://schemas.openxmlformats.org/presentationml/2006/ole">
            <p:oleObj spid="_x0000_s116738" r:id="rId3" imgW="8327858" imgH="4438273" progId="Excel.Sheet.8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9505B-0D52-4406-9A9C-6C5E8123B595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B25C5-5161-494A-A087-DA1E97B5E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E52E0-987D-4C73-BD4E-7A448DC25BA0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1B492-F630-4023-A71E-5CE5E0B96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9351"/>
            <a:ext cx="8229600" cy="10270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6144"/>
            <a:ext cx="5111750" cy="33900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736144"/>
            <a:ext cx="3008313" cy="33900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1F5A9-A8FC-49FE-BBF7-0CC1332C311E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EEFFE-BDA7-4730-9A2C-3C0D0E9BB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98690"/>
            <a:ext cx="5486400" cy="4114800"/>
          </a:xfrm>
          <a:solidFill>
            <a:schemeClr val="bg1"/>
          </a:solidFill>
          <a:ln w="12700">
            <a:solidFill>
              <a:schemeClr val="bg1"/>
            </a:solidFill>
          </a:ln>
        </p:spPr>
        <p:txBody>
          <a:bodyPr rtlCol="0">
            <a:noAutofit/>
          </a:bodyPr>
          <a:lstStyle>
            <a:lvl1pPr marL="0" indent="0">
              <a:buNone/>
              <a:defRPr sz="3200">
                <a:ln w="12700" cap="flat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715326"/>
            <a:ext cx="5486400" cy="45687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67194-DD19-49D6-A34C-01333895CF84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0CD3D-9D64-489C-9137-197775000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90F8C-CA50-467C-8624-874549CE3FAF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4017-6E3A-489F-B08F-263D26EED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6A944-C077-4645-9654-A580CBB934EB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BC521-089C-4EFE-B5C7-A3A6D0CC5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102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2209800" cy="457200"/>
          </a:xfrm>
        </p:spPr>
        <p:txBody>
          <a:bodyPr anchor="b"/>
          <a:lstStyle>
            <a:lvl1pPr>
              <a:spcBef>
                <a:spcPct val="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fld id="{503A438E-AA93-427A-84D2-CE3FACC48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30293-4ABD-45A7-9EB2-4E394A530B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229600" y="6324600"/>
            <a:ext cx="762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4456FAE-0503-4B74-A222-A2021A7AD7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736144"/>
            <a:ext cx="8229600" cy="2902656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endCxn id="9" idx="0"/>
          </p:cNvCxnSpPr>
          <p:nvPr/>
        </p:nvCxnSpPr>
        <p:spPr>
          <a:xfrm rot="5400000">
            <a:off x="1580357" y="3261519"/>
            <a:ext cx="203200" cy="1587"/>
          </a:xfrm>
          <a:prstGeom prst="line">
            <a:avLst/>
          </a:prstGeom>
          <a:ln>
            <a:solidFill>
              <a:srgbClr val="FFC71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>
            <a:endCxn id="13" idx="0"/>
          </p:cNvCxnSpPr>
          <p:nvPr/>
        </p:nvCxnSpPr>
        <p:spPr>
          <a:xfrm rot="5400000">
            <a:off x="7361238" y="3262313"/>
            <a:ext cx="203200" cy="0"/>
          </a:xfrm>
          <a:prstGeom prst="line">
            <a:avLst/>
          </a:prstGeom>
          <a:ln>
            <a:solidFill>
              <a:srgbClr val="FFC71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7" idx="2"/>
            <a:endCxn id="11" idx="0"/>
          </p:cNvCxnSpPr>
          <p:nvPr/>
        </p:nvCxnSpPr>
        <p:spPr>
          <a:xfrm rot="5400000">
            <a:off x="4386262" y="3148013"/>
            <a:ext cx="430213" cy="1588"/>
          </a:xfrm>
          <a:prstGeom prst="line">
            <a:avLst/>
          </a:prstGeom>
          <a:ln>
            <a:solidFill>
              <a:srgbClr val="FFC71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4572000" y="269875"/>
            <a:ext cx="1588" cy="5780088"/>
          </a:xfrm>
          <a:prstGeom prst="line">
            <a:avLst/>
          </a:prstGeom>
          <a:ln>
            <a:solidFill>
              <a:srgbClr val="FFC71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692525" y="1990725"/>
            <a:ext cx="1819275" cy="941388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60000"/>
                  <a:lumOff val="40000"/>
                </a:schemeClr>
              </a:gs>
              <a:gs pos="0">
                <a:schemeClr val="accent1">
                  <a:lumMod val="20000"/>
                  <a:lumOff val="80000"/>
                  <a:alpha val="35000"/>
                </a:schemeClr>
              </a:gs>
            </a:gsLst>
            <a:lin ang="6000000" scaled="0"/>
            <a:tileRect/>
          </a:gra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94125" y="2054225"/>
            <a:ext cx="160813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2467A6"/>
                </a:solidFill>
                <a:latin typeface="Arial"/>
                <a:cs typeface="Arial"/>
              </a:rPr>
              <a:t>Name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Title</a:t>
            </a:r>
          </a:p>
          <a:p>
            <a:pPr algn="ctr">
              <a:defRPr/>
            </a:pP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Organization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1525" y="3363913"/>
            <a:ext cx="1819275" cy="9398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60000"/>
                  <a:lumOff val="40000"/>
                </a:schemeClr>
              </a:gs>
              <a:gs pos="0">
                <a:schemeClr val="accent1">
                  <a:lumMod val="20000"/>
                  <a:lumOff val="80000"/>
                  <a:alpha val="35000"/>
                </a:schemeClr>
              </a:gs>
            </a:gsLst>
            <a:lin ang="6000000" scaled="0"/>
            <a:tileRect/>
          </a:gra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73125" y="3425825"/>
            <a:ext cx="160813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2467A6"/>
                </a:solidFill>
                <a:latin typeface="Arial"/>
                <a:cs typeface="Arial"/>
              </a:rPr>
              <a:t>Name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Title</a:t>
            </a:r>
          </a:p>
          <a:p>
            <a:pPr algn="ctr">
              <a:defRPr/>
            </a:pP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Organization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92525" y="3363913"/>
            <a:ext cx="1819275" cy="9398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60000"/>
                  <a:lumOff val="40000"/>
                </a:schemeClr>
              </a:gs>
              <a:gs pos="0">
                <a:schemeClr val="accent1">
                  <a:lumMod val="20000"/>
                  <a:lumOff val="80000"/>
                  <a:alpha val="35000"/>
                </a:schemeClr>
              </a:gs>
            </a:gsLst>
            <a:lin ang="6000000" scaled="0"/>
            <a:tileRect/>
          </a:gra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794125" y="3425825"/>
            <a:ext cx="160813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2467A6"/>
                </a:solidFill>
                <a:latin typeface="Arial"/>
                <a:cs typeface="Arial"/>
              </a:rPr>
              <a:t>Name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Title</a:t>
            </a:r>
          </a:p>
          <a:p>
            <a:pPr algn="ctr">
              <a:defRPr/>
            </a:pP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Organization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53200" y="3363913"/>
            <a:ext cx="1819275" cy="9398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60000"/>
                  <a:lumOff val="40000"/>
                </a:schemeClr>
              </a:gs>
              <a:gs pos="0">
                <a:schemeClr val="accent1">
                  <a:lumMod val="20000"/>
                  <a:lumOff val="80000"/>
                  <a:alpha val="35000"/>
                </a:schemeClr>
              </a:gs>
            </a:gsLst>
            <a:lin ang="60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654800" y="3425825"/>
            <a:ext cx="160813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2467A6"/>
                </a:solidFill>
                <a:latin typeface="Arial"/>
                <a:cs typeface="Arial"/>
              </a:rPr>
              <a:t>Name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Title</a:t>
            </a:r>
          </a:p>
          <a:p>
            <a:pPr algn="ctr">
              <a:defRPr/>
            </a:pP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Organization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268"/>
            <a:ext cx="8229600" cy="102618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CD455-4A1A-4E6B-B46D-1758012484A2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4041B-6473-48D5-9FBA-7A0DD2EC4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57914"/>
            <a:ext cx="82296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467A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87688"/>
            <a:ext cx="8229600" cy="7702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D1CDD-14B6-4DD8-85B9-897CD69629D3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DBA47-89E2-4BAC-8F79-E70DF04C01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48453"/>
            <a:ext cx="4038600" cy="42574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8452"/>
            <a:ext cx="4038600" cy="42574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B6C9B-97EF-41FA-8F10-5518159AE23D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5A06E-DA7E-4E80-8B0D-8211E0AEC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0648"/>
            <a:ext cx="8229600" cy="104819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64431"/>
            <a:ext cx="4040188" cy="799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3867"/>
            <a:ext cx="4040188" cy="32483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64430"/>
            <a:ext cx="4041775" cy="799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73867"/>
            <a:ext cx="4041775" cy="32483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9ADFD-794B-4297-958D-FFFD5E43CC1D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D1ABD-CD05-4864-8321-E815B9487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7"/>
          <p:cNvGraphicFramePr>
            <a:graphicFrameLocks/>
          </p:cNvGraphicFramePr>
          <p:nvPr/>
        </p:nvGraphicFramePr>
        <p:xfrm>
          <a:off x="406400" y="1797050"/>
          <a:ext cx="8331200" cy="4438650"/>
        </p:xfrm>
        <a:graphic>
          <a:graphicData uri="http://schemas.openxmlformats.org/presentationml/2006/ole">
            <p:oleObj spid="_x0000_s117762" r:id="rId3" imgW="8327858" imgH="4438273" progId="Excel.Sheet.8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CFBC0-F16D-4A4C-82EE-894D18CCC94E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03576-A8B1-4474-8E35-E76646C58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85307-DE79-4881-A007-E187577133B1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33C4B-3FCD-440F-857F-21BFB5991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9351"/>
            <a:ext cx="8229600" cy="10270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6144"/>
            <a:ext cx="5111750" cy="33900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736144"/>
            <a:ext cx="3008313" cy="33900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9A29B-7234-4DDA-B899-98E7290FF5B8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EF7DE-CD1E-440B-A2DC-56014A00F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98690"/>
            <a:ext cx="5486400" cy="4114800"/>
          </a:xfrm>
          <a:solidFill>
            <a:schemeClr val="bg1"/>
          </a:solidFill>
          <a:ln w="12700">
            <a:solidFill>
              <a:schemeClr val="bg1"/>
            </a:solidFill>
          </a:ln>
        </p:spPr>
        <p:txBody>
          <a:bodyPr rtlCol="0">
            <a:noAutofit/>
          </a:bodyPr>
          <a:lstStyle>
            <a:lvl1pPr marL="0" indent="0">
              <a:buNone/>
              <a:defRPr sz="3200">
                <a:ln w="12700" cap="flat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715326"/>
            <a:ext cx="5486400" cy="45687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58A5F-F7B3-4DC8-B32C-34867FE5F179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FD49E-9606-4BEF-80D1-7032A9627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0AC31-2D0A-4D1C-8DB2-6539BEAFB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088AA-9E83-447E-AC34-F12BAF47E45D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13E3F-40EA-4DBB-B38F-EF096E598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51600-8BD7-4ED0-9499-37575C06F9B1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D81A1-7007-42B5-8CDD-A73E3551F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6CD26-5C19-4E00-88F2-D3A0AC6D1698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D8A8D-BBE8-466A-9DD5-EA98CF4CA0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F570F-DDA2-4271-B8DB-3D7BD6D4A136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AE112-C865-4174-A0F2-97EA95130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AB1F1-D455-4C46-A6FD-31326AE5738F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38A57-E2AA-4B33-B4EF-C1329982E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133E3-E85C-461B-B4AB-140CFA3F8DB9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D8BF3-84BE-454F-8998-8D04DB68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2E5B5-6A26-46C5-8FF9-5597C557CE80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8A3A3-2580-4FDB-B39E-CA4003DFF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76D9D-925A-4AD0-BF8B-AF7BAEF67F74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875F9-F027-4440-8D14-ED5C360A0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6161E-6013-48D0-93E6-F8CE363A93FA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8C539-A8BF-4E03-BF50-E14BF21C8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59BB2-635B-40C1-93BC-C0FBBB7530B2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F8CAF-3762-4768-84DC-20710AC09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23440-620A-4450-9ADF-62442B13F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1B370-8D36-412D-9765-8BEF2C90BC0F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69F07-07FA-4203-B7EA-BEB7A29B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F82FC-41F5-49E4-945F-403C76D031D0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8F267-6642-4701-BDB8-6A35F65C8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1F517-27B0-4235-9B6A-599C8B3BF53B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D2017-93F2-496D-AE5F-B52B79698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F369E-15A4-411A-AD18-5963FBDB0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F0ADA-D65A-4D94-8A68-221356A37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517C4-752E-4AC2-89FE-D10FE0820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FFC94-3889-4F52-84DA-44DD2C042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inv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457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4770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0DB833C-6746-4461-AD84-2A973CB7D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4" r:id="rId1"/>
    <p:sldLayoutId id="2147484435" r:id="rId2"/>
    <p:sldLayoutId id="2147484436" r:id="rId3"/>
    <p:sldLayoutId id="2147484437" r:id="rId4"/>
    <p:sldLayoutId id="2147484438" r:id="rId5"/>
    <p:sldLayoutId id="2147484439" r:id="rId6"/>
    <p:sldLayoutId id="2147484440" r:id="rId7"/>
    <p:sldLayoutId id="2147484441" r:id="rId8"/>
    <p:sldLayoutId id="2147484442" r:id="rId9"/>
    <p:sldLayoutId id="2147484443" r:id="rId10"/>
    <p:sldLayoutId id="2147484444" r:id="rId11"/>
    <p:sldLayoutId id="2147484445" r:id="rId12"/>
    <p:sldLayoutId id="2147484446" r:id="rId13"/>
    <p:sldLayoutId id="2147484447" r:id="rId14"/>
    <p:sldLayoutId id="2147484448" r:id="rId15"/>
    <p:sldLayoutId id="2147484449" r:id="rId16"/>
    <p:sldLayoutId id="2147484450" r:id="rId17"/>
  </p:sldLayoutIdLst>
  <p:transition>
    <p:wipe dir="d"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CC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CC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CC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CC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CC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FFCC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FFCC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FFCC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Zapf Dingbats" charset="2"/>
        <a:buChar char="n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Char char="—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90000"/>
        <a:buFont typeface="Zapf Dingbats" charset="2"/>
        <a:buChar char="o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90000"/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45000"/>
        <a:buFont typeface="Zapf Dingbats" charset="2"/>
        <a:buChar char="l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SzPct val="45000"/>
        <a:buFont typeface="Zapf Dingbats" charset="2"/>
        <a:buChar char="l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SzPct val="45000"/>
        <a:buFont typeface="Zapf Dingbats" charset="2"/>
        <a:buChar char="l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SzPct val="45000"/>
        <a:buFont typeface="Zapf Dingbats" charset="2"/>
        <a:buChar char="l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SzPct val="45000"/>
        <a:buFont typeface="Zapf Dingbats" charset="2"/>
        <a:buChar char="l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 descr="master_r2.pn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22325"/>
            <a:ext cx="82296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 Slide title style</a:t>
            </a:r>
          </a:p>
        </p:txBody>
      </p:sp>
      <p:sp>
        <p:nvSpPr>
          <p:cNvPr id="614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7850"/>
            <a:ext cx="82296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203CFDC-B280-4736-B5C1-D50501440AAA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9DA89CE-B896-4E1E-9A02-1E2BFD765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5" r:id="rId1"/>
    <p:sldLayoutId id="2147484451" r:id="rId2"/>
    <p:sldLayoutId id="2147484406" r:id="rId3"/>
    <p:sldLayoutId id="2147484407" r:id="rId4"/>
    <p:sldLayoutId id="2147484408" r:id="rId5"/>
    <p:sldLayoutId id="2147484452" r:id="rId6"/>
    <p:sldLayoutId id="2147484409" r:id="rId7"/>
    <p:sldLayoutId id="2147484410" r:id="rId8"/>
    <p:sldLayoutId id="2147484411" r:id="rId9"/>
    <p:sldLayoutId id="2147484412" r:id="rId10"/>
    <p:sldLayoutId id="2147484413" r:id="rId11"/>
    <p:sldLayoutId id="2147484453" r:id="rId12"/>
    <p:sldLayoutId id="2147484454" r:id="rId13"/>
  </p:sldLayoutIdLst>
  <p:transition>
    <p:wipe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2467A6"/>
          </a:solidFill>
          <a:latin typeface="Arial"/>
          <a:ea typeface="+mj-ea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•"/>
        <a:defRPr sz="3200" kern="1200">
          <a:solidFill>
            <a:srgbClr val="404040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–"/>
        <a:defRPr sz="2800" kern="1200">
          <a:solidFill>
            <a:srgbClr val="404040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•"/>
        <a:defRPr sz="2400" kern="1200">
          <a:solidFill>
            <a:srgbClr val="404040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–"/>
        <a:defRPr sz="2000" kern="1200">
          <a:solidFill>
            <a:srgbClr val="404040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»"/>
        <a:defRPr sz="2000" kern="1200">
          <a:solidFill>
            <a:srgbClr val="404040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8" descr="master_r2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22325"/>
            <a:ext cx="82296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 Slide title style</a:t>
            </a:r>
          </a:p>
        </p:txBody>
      </p:sp>
      <p:sp>
        <p:nvSpPr>
          <p:cNvPr id="717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7850"/>
            <a:ext cx="82296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1FFF287B-264A-402C-A7E1-5FB9901EC43D}" type="datetime1">
              <a:rPr lang="en-US" smtClean="0"/>
              <a:pPr>
                <a:defRPr/>
              </a:pPr>
              <a:t>3/27/2013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A1E4939-F793-4095-B55F-58BE1F8E5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4" r:id="rId1"/>
    <p:sldLayoutId id="2147484455" r:id="rId2"/>
    <p:sldLayoutId id="2147484415" r:id="rId3"/>
    <p:sldLayoutId id="2147484416" r:id="rId4"/>
    <p:sldLayoutId id="2147484417" r:id="rId5"/>
    <p:sldLayoutId id="2147484456" r:id="rId6"/>
    <p:sldLayoutId id="2147484418" r:id="rId7"/>
    <p:sldLayoutId id="2147484419" r:id="rId8"/>
    <p:sldLayoutId id="2147484420" r:id="rId9"/>
    <p:sldLayoutId id="2147484421" r:id="rId10"/>
    <p:sldLayoutId id="2147484422" r:id="rId11"/>
  </p:sldLayoutIdLst>
  <p:transition>
    <p:wipe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2467A6"/>
          </a:solidFill>
          <a:latin typeface="Arial"/>
          <a:ea typeface="+mj-ea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•"/>
        <a:defRPr sz="3200" kern="1200">
          <a:solidFill>
            <a:srgbClr val="404040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–"/>
        <a:defRPr sz="2800" kern="1200">
          <a:solidFill>
            <a:srgbClr val="404040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•"/>
        <a:defRPr sz="2400" kern="1200">
          <a:solidFill>
            <a:srgbClr val="404040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–"/>
        <a:defRPr sz="2000" kern="1200">
          <a:solidFill>
            <a:srgbClr val="404040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»"/>
        <a:defRPr sz="2000" kern="1200">
          <a:solidFill>
            <a:srgbClr val="404040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ADCA8F-C0DB-47BF-88ED-A763F8E83E44}" type="datetime1">
              <a:rPr lang="en-US" smtClean="0"/>
              <a:pPr>
                <a:defRPr/>
              </a:pPr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60ECE6-8584-4EDA-8A6F-F5102F75A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3" r:id="rId1"/>
    <p:sldLayoutId id="2147484424" r:id="rId2"/>
    <p:sldLayoutId id="2147484425" r:id="rId3"/>
    <p:sldLayoutId id="2147484426" r:id="rId4"/>
    <p:sldLayoutId id="2147484427" r:id="rId5"/>
    <p:sldLayoutId id="2147484428" r:id="rId6"/>
    <p:sldLayoutId id="2147484429" r:id="rId7"/>
    <p:sldLayoutId id="2147484430" r:id="rId8"/>
    <p:sldLayoutId id="2147484431" r:id="rId9"/>
    <p:sldLayoutId id="2147484432" r:id="rId10"/>
    <p:sldLayoutId id="214748443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csafe.org/gr/Pages/gr-map.aspx" TargetMode="External"/><Relationship Id="rId2" Type="http://schemas.openxmlformats.org/officeDocument/2006/relationships/hyperlink" Target="http://www.iccsafe.org/" TargetMode="External"/><Relationship Id="rId1" Type="http://schemas.openxmlformats.org/officeDocument/2006/relationships/slideLayout" Target="../slideLayouts/slideLayout30.xml"/><Relationship Id="rId4" Type="http://schemas.openxmlformats.org/officeDocument/2006/relationships/hyperlink" Target="http://www.iccsafe.org/cs/codes/Pages/cycle.aspx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boston.gov/isd/housing/bmc.asp" TargetMode="External"/><Relationship Id="rId2" Type="http://schemas.openxmlformats.org/officeDocument/2006/relationships/hyperlink" Target="http://web.multco.us/sites/default/files/health/documents/healthyhomespolicytoolkit.pdf" TargetMode="External"/><Relationship Id="rId1" Type="http://schemas.openxmlformats.org/officeDocument/2006/relationships/slideLayout" Target="../slideLayouts/slideLayout30.xml"/><Relationship Id="rId6" Type="http://schemas.openxmlformats.org/officeDocument/2006/relationships/hyperlink" Target="http://www.baltimorehousing.org/vacants_to_value.aspx" TargetMode="External"/><Relationship Id="rId5" Type="http://schemas.openxmlformats.org/officeDocument/2006/relationships/hyperlink" Target="http://greensborohousingcoalition.com/what-we-do/renting-in-greensboro/" TargetMode="External"/><Relationship Id="rId4" Type="http://schemas.openxmlformats.org/officeDocument/2006/relationships/hyperlink" Target="http://lahd.lacity.org/lahdinternet/CEUSCEP/tabid/395/language/en-US/Default.aspx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8.jpe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2"/>
          <p:cNvSpPr>
            <a:spLocks noGrp="1"/>
          </p:cNvSpPr>
          <p:nvPr>
            <p:ph type="ctrTitle" idx="4294967295"/>
          </p:nvPr>
        </p:nvSpPr>
        <p:spPr>
          <a:xfrm>
            <a:off x="457200" y="1598613"/>
            <a:ext cx="8229600" cy="1027112"/>
          </a:xfrm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pic>
        <p:nvPicPr>
          <p:cNvPr id="30723" name="Picture 4" descr="titl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Subtitle 3"/>
          <p:cNvSpPr>
            <a:spLocks noGrp="1"/>
          </p:cNvSpPr>
          <p:nvPr>
            <p:ph type="subTitle" idx="1"/>
          </p:nvPr>
        </p:nvSpPr>
        <p:spPr>
          <a:xfrm>
            <a:off x="457200" y="1752600"/>
            <a:ext cx="8382000" cy="51054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4800" b="1" dirty="0" smtClean="0">
                <a:solidFill>
                  <a:srgbClr val="404040"/>
                </a:solidFill>
                <a:latin typeface="Arial" charset="0"/>
                <a:cs typeface="Arial" charset="0"/>
              </a:rPr>
              <a:t>Incorporating </a:t>
            </a:r>
          </a:p>
          <a:p>
            <a:pPr eaLnBrk="1" hangingPunct="1">
              <a:spcBef>
                <a:spcPct val="0"/>
              </a:spcBef>
            </a:pPr>
            <a:r>
              <a:rPr lang="en-US" sz="4800" b="1" dirty="0" smtClean="0">
                <a:solidFill>
                  <a:srgbClr val="404040"/>
                </a:solidFill>
                <a:latin typeface="Arial" charset="0"/>
                <a:cs typeface="Arial" charset="0"/>
              </a:rPr>
              <a:t>Healthy Homes into Inspections</a:t>
            </a:r>
            <a:r>
              <a:rPr lang="en-US" sz="4400" dirty="0" smtClean="0">
                <a:solidFill>
                  <a:srgbClr val="404040"/>
                </a:solidFill>
                <a:latin typeface="Arial" charset="0"/>
                <a:cs typeface="Arial" charset="0"/>
              </a:rPr>
              <a:t/>
            </a:r>
            <a:br>
              <a:rPr lang="en-US" sz="4400" dirty="0" smtClean="0">
                <a:solidFill>
                  <a:srgbClr val="404040"/>
                </a:solidFill>
                <a:latin typeface="Arial" charset="0"/>
                <a:cs typeface="Arial" charset="0"/>
              </a:rPr>
            </a:br>
            <a:r>
              <a:rPr lang="en-US" sz="2400" dirty="0" smtClean="0">
                <a:solidFill>
                  <a:srgbClr val="404040"/>
                </a:solidFill>
                <a:latin typeface="Arial" charset="0"/>
                <a:cs typeface="Arial" charset="0"/>
              </a:rPr>
              <a:t/>
            </a:r>
            <a:br>
              <a:rPr lang="en-US" sz="2400" dirty="0" smtClean="0">
                <a:solidFill>
                  <a:srgbClr val="404040"/>
                </a:solidFill>
                <a:latin typeface="Arial" charset="0"/>
                <a:cs typeface="Arial" charset="0"/>
              </a:rPr>
            </a:br>
            <a:r>
              <a:rPr lang="en-US" sz="2400" dirty="0" smtClean="0">
                <a:solidFill>
                  <a:srgbClr val="404040"/>
                </a:solidFill>
                <a:latin typeface="Arial" charset="0"/>
                <a:cs typeface="Arial" charset="0"/>
              </a:rPr>
              <a:t> March 27, 2013</a:t>
            </a:r>
          </a:p>
          <a:p>
            <a:pPr eaLnBrk="1" hangingPunct="1"/>
            <a:r>
              <a:rPr lang="en-US" sz="2400" dirty="0" smtClean="0">
                <a:solidFill>
                  <a:srgbClr val="404040"/>
                </a:solidFill>
                <a:latin typeface="Arial" charset="0"/>
                <a:cs typeface="Arial" charset="0"/>
              </a:rPr>
              <a:t> Jane Malone</a:t>
            </a:r>
            <a:endParaRPr lang="en-US" sz="4400" b="1" dirty="0" smtClean="0">
              <a:solidFill>
                <a:srgbClr val="FFDA0B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04800" y="955675"/>
            <a:ext cx="8229600" cy="1025525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Boston’s Breathe Easy at Home Program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229600" cy="4278313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Providers can request inspection online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If they suspect substandard housing conditions are triggering child's asthma</a:t>
            </a:r>
          </a:p>
          <a:p>
            <a:r>
              <a:rPr lang="en-US" dirty="0" smtClean="0">
                <a:latin typeface="Arial" charset="0"/>
                <a:cs typeface="Arial" charset="0"/>
              </a:rPr>
              <a:t>Expedite inspections (initial &amp; follow-up)</a:t>
            </a:r>
          </a:p>
          <a:p>
            <a:r>
              <a:rPr lang="en-US" dirty="0" smtClean="0">
                <a:latin typeface="Arial" charset="0"/>
                <a:cs typeface="Arial" charset="0"/>
              </a:rPr>
              <a:t>Collaborative program includes: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Inspectional Services Department (City)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Boston Medical Center (Boston University)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Boston Public Health Commission (City)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NGOs</a:t>
            </a:r>
          </a:p>
          <a:p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02552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Arial" charset="0"/>
                <a:cs typeface="Arial" charset="0"/>
              </a:rPr>
              <a:t>4. Proactive inspections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Establish requirement to inspect the entire housing stock of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Los Angeles SCEP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Greensboro RUCO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Inspect all homes in target area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Baltimore’s Vacant to Value Program 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Require turnover inspection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Certificate of occupancy tied to lease period</a:t>
            </a:r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381000" y="955675"/>
            <a:ext cx="8229600" cy="1025525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/>
            </a:r>
            <a:br>
              <a:rPr lang="en-US" smtClean="0">
                <a:latin typeface="Arial" charset="0"/>
                <a:cs typeface="Arial" charset="0"/>
              </a:rPr>
            </a:br>
            <a:r>
              <a:rPr lang="en-US" sz="4000" smtClean="0">
                <a:latin typeface="Arial" charset="0"/>
                <a:cs typeface="Arial" charset="0"/>
              </a:rPr>
              <a:t>5. </a:t>
            </a:r>
            <a:r>
              <a:rPr lang="en-US" sz="4400" smtClean="0">
                <a:latin typeface="Arial" charset="0"/>
                <a:cs typeface="Arial" charset="0"/>
              </a:rPr>
              <a:t>Expand inspection capacity</a:t>
            </a:r>
            <a:r>
              <a:rPr lang="en-US" smtClean="0">
                <a:latin typeface="Arial" charset="0"/>
                <a:cs typeface="Arial" charset="0"/>
              </a:rPr>
              <a:t/>
            </a:r>
            <a:br>
              <a:rPr lang="en-US" smtClean="0">
                <a:latin typeface="Arial" charset="0"/>
                <a:cs typeface="Arial" charset="0"/>
              </a:rPr>
            </a:b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Add inspectors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Fund inspectors 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Community development block grant (CDBG)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Fees on all rental housing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Re-inspection fees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Add specialized staff 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Spanish/other language speaker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Healthy homes specialist (NCHH-NEHA)</a:t>
            </a: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686800" cy="990600"/>
          </a:xfrm>
        </p:spPr>
        <p:txBody>
          <a:bodyPr/>
          <a:lstStyle/>
          <a:p>
            <a:pPr eaLnBrk="1" hangingPunct="1"/>
            <a:r>
              <a:rPr lang="en-US" sz="4400" dirty="0" smtClean="0">
                <a:latin typeface="Arial" charset="0"/>
                <a:cs typeface="Arial" charset="0"/>
              </a:rPr>
              <a:t>6. Redistribute roles/reorganize 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2111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Tradition: health (county) &amp; housing (city)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Move health inspection to housing agency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Indianapolis – Marion County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Allow housing agency to enforce health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CA – SB 460 for lead (pest management bill)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Interagency agreements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Merger of housing/health departments</a:t>
            </a:r>
          </a:p>
          <a:p>
            <a:pPr lvl="1"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14400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Arial" charset="0"/>
                <a:cs typeface="Arial" charset="0"/>
              </a:rPr>
              <a:t>7. Train home visitors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Maternal Infant and Early Childhood Home Visiting Program, other home visits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Certified community health workers and promotoras de salud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Preventive visits before/after birth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Emergency personnel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School/truancy staff 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381000" y="879475"/>
            <a:ext cx="8229600" cy="102552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Arial" charset="0"/>
                <a:cs typeface="Arial" charset="0"/>
              </a:rPr>
              <a:t>8. Expand model codes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International Code Council codes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NCHH progress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2013 efforts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Need for grassroots support</a:t>
            </a:r>
          </a:p>
          <a:p>
            <a:pPr lvl="1" eaLnBrk="1" hangingPunct="1"/>
            <a:r>
              <a:rPr lang="en-US" smtClean="0">
                <a:latin typeface="Arial" charset="0"/>
                <a:cs typeface="Arial" charset="0"/>
              </a:rPr>
              <a:t>Connect with ICC Chapters </a:t>
            </a:r>
          </a:p>
        </p:txBody>
      </p:sp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1004888"/>
            <a:ext cx="7951788" cy="1214437"/>
          </a:xfrm>
        </p:spPr>
        <p:txBody>
          <a:bodyPr/>
          <a:lstStyle/>
          <a:p>
            <a:pPr eaLnBrk="1" hangingPunct="1"/>
            <a:r>
              <a:rPr lang="en-US" smtClean="0">
                <a:latin typeface="Calibri" pitchFamily="34" charset="0"/>
                <a:cs typeface="Arial" charset="0"/>
              </a:rPr>
              <a:t>Impact of ICC’s </a:t>
            </a:r>
            <a:r>
              <a:rPr lang="en-US" smtClean="0">
                <a:latin typeface="Arial" charset="0"/>
                <a:cs typeface="Arial" charset="0"/>
              </a:rPr>
              <a:t>Model Codes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19325"/>
          <a:ext cx="8229599" cy="3724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752600"/>
                <a:gridCol w="1905000"/>
                <a:gridCol w="1143000"/>
                <a:gridCol w="990599"/>
              </a:tblGrid>
              <a:tr h="841070">
                <a:tc>
                  <a:txBody>
                    <a:bodyPr/>
                    <a:lstStyle/>
                    <a:p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State-Wide As</a:t>
                      </a:r>
                      <a:r>
                        <a:rPr lang="en-US" baseline="0" dirty="0" smtClean="0"/>
                        <a:t> Published by ICC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State-Wide with Modifications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Local  Use Only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 anchor="ctr"/>
                </a:tc>
              </a:tr>
              <a:tr h="48061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Building Code (IBC)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35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50</a:t>
                      </a:r>
                      <a:endParaRPr lang="en-US" sz="1800" dirty="0"/>
                    </a:p>
                  </a:txBody>
                  <a:tcPr anchor="ctr"/>
                </a:tc>
              </a:tr>
              <a:tr h="48061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Residential</a:t>
                      </a:r>
                      <a:r>
                        <a:rPr lang="en-US" sz="1800" baseline="0" dirty="0" smtClean="0"/>
                        <a:t> Code (IRC)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49</a:t>
                      </a:r>
                      <a:endParaRPr lang="en-US" sz="1800" dirty="0"/>
                    </a:p>
                  </a:txBody>
                  <a:tcPr anchor="ctr"/>
                </a:tc>
              </a:tr>
              <a:tr h="48061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Mechanical</a:t>
                      </a:r>
                      <a:r>
                        <a:rPr lang="en-US" sz="1800" baseline="0" dirty="0" smtClean="0"/>
                        <a:t> Code (IMC)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29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46</a:t>
                      </a:r>
                      <a:endParaRPr lang="en-US" sz="1800" dirty="0"/>
                    </a:p>
                  </a:txBody>
                  <a:tcPr anchor="ctr"/>
                </a:tc>
              </a:tr>
              <a:tr h="48061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Plumbing</a:t>
                      </a:r>
                      <a:r>
                        <a:rPr lang="en-US" sz="1800" baseline="0" dirty="0" smtClean="0"/>
                        <a:t>  (IPC)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37</a:t>
                      </a:r>
                      <a:endParaRPr lang="en-US" sz="1800" dirty="0"/>
                    </a:p>
                  </a:txBody>
                  <a:tcPr anchor="ctr"/>
                </a:tc>
              </a:tr>
              <a:tr h="48061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Property</a:t>
                      </a:r>
                      <a:r>
                        <a:rPr lang="en-US" sz="1800" baseline="0" dirty="0" smtClean="0"/>
                        <a:t> Maint.  (IPMC)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29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39</a:t>
                      </a:r>
                      <a:endParaRPr lang="en-US" sz="1800" dirty="0"/>
                    </a:p>
                  </a:txBody>
                  <a:tcPr anchor="ctr"/>
                </a:tc>
              </a:tr>
              <a:tr h="48061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Existing</a:t>
                      </a:r>
                      <a:r>
                        <a:rPr lang="en-US" sz="1800" baseline="0" dirty="0" smtClean="0"/>
                        <a:t> Building (IEBC)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17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16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39</a:t>
                      </a:r>
                      <a:endParaRPr lang="en-US" sz="18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33475"/>
            <a:ext cx="8229600" cy="1050925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Past Successes with ICC Codes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79613"/>
            <a:ext cx="8229600" cy="4649787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IPMC 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mtClean="0">
                <a:latin typeface="Arial" charset="0"/>
                <a:cs typeface="Arial" charset="0"/>
              </a:rPr>
              <a:t>Pests - delete fumigation &amp; spraying, prohibit water sources, clarify owner role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mtClean="0">
                <a:latin typeface="Arial" charset="0"/>
                <a:cs typeface="Arial" charset="0"/>
              </a:rPr>
              <a:t>Vent dryer to outside the structure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mtClean="0">
                <a:latin typeface="Arial" charset="0"/>
                <a:cs typeface="Arial" charset="0"/>
              </a:rPr>
              <a:t>Prohibit unvented space heater for heat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IRC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mtClean="0">
                <a:latin typeface="Arial" charset="0"/>
                <a:cs typeface="Arial" charset="0"/>
              </a:rPr>
              <a:t>Require formaldehyde-free flooring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mtClean="0">
                <a:latin typeface="Arial" charset="0"/>
                <a:cs typeface="Arial" charset="0"/>
              </a:rPr>
              <a:t>Carbon Monoxide Alarms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941388"/>
            <a:ext cx="8229600" cy="1077912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ICC Code Change Process - 2013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106863"/>
          </a:xfrm>
        </p:spPr>
        <p:txBody>
          <a:bodyPr rtlCol="0">
            <a:normAutofit fontScale="925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Jan. 3: Code Change Proposals due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Mar. 11: Code Change Proposals published online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Apr. 21-30: ICC Committee Action Hearings (Dallas)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June 21: Public “Comments” - prior proposals only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Aug. 28: Public Comments published online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Oct. 2-9: Final Action Hearings (Atlantic City)</a:t>
            </a: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304800" y="941388"/>
            <a:ext cx="8229600" cy="1038225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IPMC Proposals - 2013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6887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Lead-safe work practices in paint repair*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Pre-1978 – EPA RRP (interior and exterior)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Carbon monoxide (CO) alarms*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Fuel-fired appliance or attached garage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Moist building material - repair underlying cause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Define infestation to include specific pests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New definition of sanitary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Environmental safety appendix (standards)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*2009 committee accepted; rejected at final action hearing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>
                <a:latin typeface="Arial" charset="0"/>
                <a:cs typeface="Arial" charset="0"/>
              </a:rPr>
              <a:t>Premise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800" dirty="0" smtClean="0">
                <a:latin typeface="Arial" charset="0"/>
                <a:cs typeface="Arial" charset="0"/>
              </a:rPr>
              <a:t>	We want to equip/empower agencies/organizations that </a:t>
            </a:r>
            <a:r>
              <a:rPr lang="en-US" sz="4800" i="1" dirty="0" smtClean="0">
                <a:latin typeface="Arial" charset="0"/>
                <a:cs typeface="Arial" charset="0"/>
              </a:rPr>
              <a:t>inspect </a:t>
            </a:r>
            <a:r>
              <a:rPr lang="en-US" sz="4800" dirty="0" smtClean="0">
                <a:latin typeface="Arial" charset="0"/>
                <a:cs typeface="Arial" charset="0"/>
              </a:rPr>
              <a:t>rental homes (or visit) to check for housing-related health hazards.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1365250"/>
            <a:ext cx="8229600" cy="887413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IRC &amp; IEBC Proposals - 2013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2252663"/>
            <a:ext cx="8413750" cy="3873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Lead Renovation (IEBC + IRC)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Require RRP compliance 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Evidence  of RRP compliance in construction docs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Enforce compliance with all federal/state rules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Cleanup of moldy materials (IEBC)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Require CO alarms (IEBC – already in IRC)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Radon-resistant new construction (IRC)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833437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  <a:hlinkClick r:id="rId2"/>
              </a:rPr>
              <a:t>www.iccsafe.org</a:t>
            </a: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266700" y="2279650"/>
            <a:ext cx="8877300" cy="3846513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Regional and state chapters</a:t>
            </a:r>
          </a:p>
          <a:p>
            <a:pPr eaLnBrk="1" hangingPunct="1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  <a:hlinkClick r:id="rId3"/>
              </a:rPr>
              <a:t>http://www.iccsafe.org/gr/Pages/gr-map.aspx</a:t>
            </a:r>
            <a:r>
              <a:rPr lang="en-US" smtClean="0">
                <a:latin typeface="Arial" charset="0"/>
                <a:cs typeface="Arial" charset="0"/>
              </a:rPr>
              <a:t> 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Code development cycle</a:t>
            </a:r>
          </a:p>
          <a:p>
            <a:pPr eaLnBrk="1" hangingPunct="1">
              <a:buFont typeface="Arial" charset="0"/>
              <a:buNone/>
            </a:pPr>
            <a:r>
              <a:rPr lang="en-US" smtClean="0">
                <a:latin typeface="Arial" charset="0"/>
                <a:cs typeface="Arial" charset="0"/>
                <a:hlinkClick r:id="rId4"/>
              </a:rPr>
              <a:t>http://www.iccsafe.org/cs/codes/Pages/cycle.aspx</a:t>
            </a:r>
            <a:r>
              <a:rPr lang="en-US" smtClean="0">
                <a:latin typeface="Arial" charset="0"/>
                <a:cs typeface="Arial" charset="0"/>
              </a:rPr>
              <a:t> 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Code change process: Council Policy 28-05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I-codes: http://publicecodes.cyberregs.com/</a:t>
            </a: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2552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Arial" charset="0"/>
                <a:cs typeface="Arial" charset="0"/>
              </a:rPr>
              <a:t>Resources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278313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Arial" charset="0"/>
                <a:cs typeface="Arial" charset="0"/>
              </a:rPr>
              <a:t>Multnomah County Healthy Homes Policy Toolkit: </a:t>
            </a:r>
            <a:r>
              <a:rPr lang="en-US" sz="2400" smtClean="0">
                <a:latin typeface="Arial" charset="0"/>
                <a:cs typeface="Arial" charset="0"/>
                <a:hlinkClick r:id="rId2"/>
              </a:rPr>
              <a:t>http://web.multco.us/sites/default/files/health/documents/healthyhomespolicytoolkit.pdf</a:t>
            </a:r>
            <a:r>
              <a:rPr lang="en-US" sz="2400" smtClean="0">
                <a:latin typeface="Arial" charset="0"/>
                <a:cs typeface="Arial" charset="0"/>
              </a:rPr>
              <a:t> </a:t>
            </a:r>
          </a:p>
          <a:p>
            <a:pPr eaLnBrk="1" hangingPunct="1"/>
            <a:r>
              <a:rPr lang="en-US" sz="2400" smtClean="0">
                <a:latin typeface="Arial" charset="0"/>
                <a:cs typeface="Arial" charset="0"/>
              </a:rPr>
              <a:t>Boston Breathe Easy Program: </a:t>
            </a:r>
            <a:r>
              <a:rPr lang="en-US" sz="2400" smtClean="0">
                <a:latin typeface="Arial" charset="0"/>
                <a:cs typeface="Arial" charset="0"/>
                <a:hlinkClick r:id="rId3"/>
              </a:rPr>
              <a:t>http://www.cityofboston.gov/isd/housing/bmc.asp</a:t>
            </a:r>
            <a:endParaRPr lang="en-US" sz="24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400" smtClean="0">
                <a:latin typeface="Arial" charset="0"/>
                <a:cs typeface="Arial" charset="0"/>
              </a:rPr>
              <a:t>Los Angeles Systematic Code Enforcement Program: </a:t>
            </a:r>
            <a:r>
              <a:rPr lang="en-US" sz="2400" smtClean="0">
                <a:latin typeface="Arial" charset="0"/>
                <a:cs typeface="Arial" charset="0"/>
                <a:hlinkClick r:id="rId4"/>
              </a:rPr>
              <a:t>http://lahd.lacity.org/lahdinternet/CEUSCEP/tabid/395/language/en-US/Default.aspx</a:t>
            </a:r>
            <a:endParaRPr lang="en-US" sz="24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400" smtClean="0">
                <a:latin typeface="Arial" charset="0"/>
                <a:cs typeface="Arial" charset="0"/>
              </a:rPr>
              <a:t>Greensboro Rental Certificate of Occupancy: </a:t>
            </a:r>
            <a:r>
              <a:rPr lang="en-US" sz="2400" smtClean="0">
                <a:latin typeface="Arial" charset="0"/>
                <a:cs typeface="Arial" charset="0"/>
                <a:hlinkClick r:id="rId5"/>
              </a:rPr>
              <a:t>http://greensborohousingcoalition.com/what-we-do/renting-in-greensboro/</a:t>
            </a:r>
            <a:endParaRPr lang="en-US" sz="24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400" smtClean="0">
                <a:latin typeface="Arial" charset="0"/>
                <a:cs typeface="Arial" charset="0"/>
              </a:rPr>
              <a:t>Baltimore’s Vacants to Values: </a:t>
            </a:r>
            <a:r>
              <a:rPr lang="en-US" sz="2400" smtClean="0">
                <a:latin typeface="Arial" charset="0"/>
                <a:cs typeface="Arial" charset="0"/>
                <a:hlinkClick r:id="rId6"/>
              </a:rPr>
              <a:t>http://www.baltimorehousing.org/vacants_to_value.aspx</a:t>
            </a:r>
            <a:r>
              <a:rPr lang="en-US" sz="2400" smtClean="0">
                <a:latin typeface="Arial" charset="0"/>
                <a:cs typeface="Arial" charset="0"/>
              </a:rPr>
              <a:t> </a:t>
            </a:r>
          </a:p>
          <a:p>
            <a:pPr eaLnBrk="1" hangingPunct="1"/>
            <a:endParaRPr lang="en-US" sz="2400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025525"/>
          </a:xfrm>
        </p:spPr>
        <p:txBody>
          <a:bodyPr/>
          <a:lstStyle/>
          <a:p>
            <a:pPr algn="ctr" eaLnBrk="1" hangingPunct="1"/>
            <a:r>
              <a:rPr lang="en-US" sz="4400" smtClean="0">
                <a:latin typeface="Arial" charset="0"/>
                <a:cs typeface="Arial" charset="0"/>
              </a:rPr>
              <a:t>Questions and Discussion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2783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 </a:t>
            </a:r>
          </a:p>
          <a:p>
            <a:pPr eaLnBrk="1" hangingPunct="1"/>
            <a:endParaRPr lang="en-US" sz="2400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14400"/>
            <a:ext cx="9144000" cy="914400"/>
          </a:xfrm>
        </p:spPr>
        <p:txBody>
          <a:bodyPr/>
          <a:lstStyle/>
          <a:p>
            <a:pPr eaLnBrk="1" hangingPunct="1"/>
            <a:r>
              <a:rPr lang="en-US" sz="4400" b="0" dirty="0" smtClean="0">
                <a:latin typeface="Arial" charset="0"/>
                <a:cs typeface="Arial" charset="0"/>
              </a:rPr>
              <a:t>	</a:t>
            </a:r>
            <a:r>
              <a:rPr lang="en-US" sz="4400" dirty="0" smtClean="0">
                <a:latin typeface="Arial" charset="0"/>
                <a:cs typeface="Arial" charset="0"/>
              </a:rPr>
              <a:t>Inspection Policy</a:t>
            </a:r>
            <a:r>
              <a:rPr lang="en-US" sz="4400" b="0" dirty="0" smtClean="0">
                <a:latin typeface="Arial" charset="0"/>
                <a:cs typeface="Arial" charset="0"/>
              </a:rPr>
              <a:t> </a:t>
            </a:r>
            <a:r>
              <a:rPr lang="en-US" sz="4400" dirty="0" smtClean="0">
                <a:latin typeface="Arial" charset="0"/>
                <a:cs typeface="Arial" charset="0"/>
              </a:rPr>
              <a:t>Landscape 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839200" cy="46482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Local or state code(s)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Housing, sanitary, or health code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International Property Maintenance Code (IPMC)</a:t>
            </a:r>
          </a:p>
          <a:p>
            <a:pPr lvl="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Source - International Code Council (ICC)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Public nuisance law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Federal standards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HUD Housing Quality Standards (HQS)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Uniform Property Condition Standards (UPCS)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Minimum Property Standards (MPS)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>
                <a:latin typeface="Arial" charset="0"/>
                <a:cs typeface="Arial" charset="0"/>
              </a:rPr>
              <a:t>Strategies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7850"/>
            <a:ext cx="8229600" cy="4705350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Train inspectors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Add requirements to current codes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Leverage complaint-based enforcement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Proactive inspection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Expand inspection capacity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Redistribute roles/reorganize roles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Train home visitors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Expand model codes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>
                <a:latin typeface="Arial" charset="0"/>
                <a:cs typeface="Arial" charset="0"/>
              </a:rPr>
              <a:t>1. Train inspectors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Ask local or state agency to host training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Engage ICC chapter to host/promote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Organize CEU credit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Enact requirement policy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Use NCHH training resources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Essentials for Healthy Homes Practitioners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Code Inspector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Educate them about renovation regulation</a:t>
            </a: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3" name="Picture 13" descr="MPj043315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0625" y="3124200"/>
            <a:ext cx="12985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5844" name="Group 73"/>
          <p:cNvGrpSpPr>
            <a:grpSpLocks/>
          </p:cNvGrpSpPr>
          <p:nvPr/>
        </p:nvGrpSpPr>
        <p:grpSpPr bwMode="auto">
          <a:xfrm>
            <a:off x="381000" y="533400"/>
            <a:ext cx="8229600" cy="6132513"/>
            <a:chOff x="304800" y="0"/>
            <a:chExt cx="8247063" cy="6589713"/>
          </a:xfrm>
        </p:grpSpPr>
        <p:sp>
          <p:nvSpPr>
            <p:cNvPr id="35846" name="Line 2"/>
            <p:cNvSpPr>
              <a:spLocks noChangeShapeType="1"/>
            </p:cNvSpPr>
            <p:nvPr/>
          </p:nvSpPr>
          <p:spPr bwMode="auto">
            <a:xfrm flipV="1">
              <a:off x="5943600" y="1676400"/>
              <a:ext cx="1143000" cy="838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47" name="Line 3"/>
            <p:cNvSpPr>
              <a:spLocks noChangeShapeType="1"/>
            </p:cNvSpPr>
            <p:nvPr/>
          </p:nvSpPr>
          <p:spPr bwMode="auto">
            <a:xfrm flipV="1">
              <a:off x="5943600" y="1676400"/>
              <a:ext cx="1143000" cy="838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48" name="Text Box 4"/>
            <p:cNvSpPr txBox="1">
              <a:spLocks noChangeArrowheads="1"/>
            </p:cNvSpPr>
            <p:nvPr/>
          </p:nvSpPr>
          <p:spPr bwMode="auto">
            <a:xfrm>
              <a:off x="609600" y="1524000"/>
              <a:ext cx="11430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solidFill>
                    <a:srgbClr val="FFCC00"/>
                  </a:solidFill>
                </a:rPr>
                <a:t>Moisture</a:t>
              </a:r>
            </a:p>
          </p:txBody>
        </p:sp>
        <p:sp>
          <p:nvSpPr>
            <p:cNvPr id="35849" name="Text Box 8"/>
            <p:cNvSpPr txBox="1">
              <a:spLocks noChangeArrowheads="1"/>
            </p:cNvSpPr>
            <p:nvPr/>
          </p:nvSpPr>
          <p:spPr bwMode="auto">
            <a:xfrm>
              <a:off x="2438400" y="228600"/>
              <a:ext cx="1524000" cy="6413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1800" b="1">
                  <a:solidFill>
                    <a:srgbClr val="FFCC00"/>
                  </a:solidFill>
                </a:rPr>
                <a:t>Structural </a:t>
              </a:r>
              <a:br>
                <a:rPr lang="en-US" sz="1800" b="1">
                  <a:solidFill>
                    <a:srgbClr val="FFCC00"/>
                  </a:solidFill>
                </a:rPr>
              </a:br>
              <a:r>
                <a:rPr lang="en-US" sz="1800" b="1">
                  <a:solidFill>
                    <a:srgbClr val="FFCC00"/>
                  </a:solidFill>
                </a:rPr>
                <a:t>Damage</a:t>
              </a:r>
            </a:p>
          </p:txBody>
        </p:sp>
        <p:grpSp>
          <p:nvGrpSpPr>
            <p:cNvPr id="35850" name="Group 9"/>
            <p:cNvGrpSpPr>
              <a:grpSpLocks/>
            </p:cNvGrpSpPr>
            <p:nvPr/>
          </p:nvGrpSpPr>
          <p:grpSpPr bwMode="auto">
            <a:xfrm>
              <a:off x="3733800" y="1600200"/>
              <a:ext cx="2339975" cy="1500188"/>
              <a:chOff x="2448" y="1008"/>
              <a:chExt cx="1474" cy="945"/>
            </a:xfrm>
          </p:grpSpPr>
          <p:pic>
            <p:nvPicPr>
              <p:cNvPr id="35899" name="Picture 10" descr="Cockroach 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168" y="1296"/>
                <a:ext cx="754" cy="5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900" name="Picture 11" descr="j03144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448" y="1488"/>
                <a:ext cx="751" cy="465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901" name="Picture 12" descr="Norway Rat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448" y="1008"/>
                <a:ext cx="768" cy="5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35851" name="Picture 14" descr="MPj04222720000[1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33800" y="5105400"/>
              <a:ext cx="10668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52" name="Line 15"/>
            <p:cNvSpPr>
              <a:spLocks noChangeShapeType="1"/>
            </p:cNvSpPr>
            <p:nvPr/>
          </p:nvSpPr>
          <p:spPr bwMode="auto">
            <a:xfrm>
              <a:off x="4800600" y="1143000"/>
              <a:ext cx="0" cy="22860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3" name="Line 16"/>
            <p:cNvSpPr>
              <a:spLocks noChangeShapeType="1"/>
            </p:cNvSpPr>
            <p:nvPr/>
          </p:nvSpPr>
          <p:spPr bwMode="auto">
            <a:xfrm flipH="1">
              <a:off x="3048000" y="1371600"/>
              <a:ext cx="1790700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4" name="Line 17"/>
            <p:cNvSpPr>
              <a:spLocks noChangeShapeType="1"/>
            </p:cNvSpPr>
            <p:nvPr/>
          </p:nvSpPr>
          <p:spPr bwMode="auto">
            <a:xfrm>
              <a:off x="3048000" y="2286000"/>
              <a:ext cx="609600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5" name="Line 18"/>
            <p:cNvSpPr>
              <a:spLocks noChangeShapeType="1"/>
            </p:cNvSpPr>
            <p:nvPr/>
          </p:nvSpPr>
          <p:spPr bwMode="auto">
            <a:xfrm>
              <a:off x="3048000" y="3657600"/>
              <a:ext cx="609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6" name="Line 19"/>
            <p:cNvSpPr>
              <a:spLocks noChangeShapeType="1"/>
            </p:cNvSpPr>
            <p:nvPr/>
          </p:nvSpPr>
          <p:spPr bwMode="auto">
            <a:xfrm>
              <a:off x="3048000" y="5638800"/>
              <a:ext cx="533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Line 20"/>
            <p:cNvSpPr>
              <a:spLocks noChangeShapeType="1"/>
            </p:cNvSpPr>
            <p:nvPr/>
          </p:nvSpPr>
          <p:spPr bwMode="auto">
            <a:xfrm flipH="1">
              <a:off x="2057400" y="2286000"/>
              <a:ext cx="990600" cy="1981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8" name="Line 21"/>
            <p:cNvSpPr>
              <a:spLocks noChangeShapeType="1"/>
            </p:cNvSpPr>
            <p:nvPr/>
          </p:nvSpPr>
          <p:spPr bwMode="auto">
            <a:xfrm flipH="1">
              <a:off x="6858000" y="2057400"/>
              <a:ext cx="1143000" cy="914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35859" name="Picture 22" descr="MPj04236330000[1]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239000" y="4343400"/>
              <a:ext cx="10668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60" name="Picture 23" descr="MPj03961750000[1]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943600" y="3048000"/>
              <a:ext cx="846138" cy="1274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61" name="Line 24"/>
            <p:cNvSpPr>
              <a:spLocks noChangeShapeType="1"/>
            </p:cNvSpPr>
            <p:nvPr/>
          </p:nvSpPr>
          <p:spPr bwMode="auto">
            <a:xfrm>
              <a:off x="8001000" y="2057400"/>
              <a:ext cx="0" cy="762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2" name="Line 25"/>
            <p:cNvSpPr>
              <a:spLocks noChangeShapeType="1"/>
            </p:cNvSpPr>
            <p:nvPr/>
          </p:nvSpPr>
          <p:spPr bwMode="auto">
            <a:xfrm>
              <a:off x="8001000" y="3810000"/>
              <a:ext cx="0" cy="457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3" name="Line 26"/>
            <p:cNvSpPr>
              <a:spLocks noChangeShapeType="1"/>
            </p:cNvSpPr>
            <p:nvPr/>
          </p:nvSpPr>
          <p:spPr bwMode="auto">
            <a:xfrm>
              <a:off x="3048000" y="4572000"/>
              <a:ext cx="609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35864" name="Picture 27" descr="MPj04094220000[1]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3733800" y="4191000"/>
              <a:ext cx="1219200" cy="814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65" name="Picture 28" descr="MPj03863910000[1]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943600" y="5638800"/>
              <a:ext cx="1447800" cy="950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66" name="Line 29"/>
            <p:cNvSpPr>
              <a:spLocks noChangeShapeType="1"/>
            </p:cNvSpPr>
            <p:nvPr/>
          </p:nvSpPr>
          <p:spPr bwMode="auto">
            <a:xfrm flipV="1">
              <a:off x="5105400" y="4419600"/>
              <a:ext cx="838200" cy="685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7" name="Line 30"/>
            <p:cNvSpPr>
              <a:spLocks noChangeShapeType="1"/>
            </p:cNvSpPr>
            <p:nvPr/>
          </p:nvSpPr>
          <p:spPr bwMode="auto">
            <a:xfrm>
              <a:off x="5105400" y="5105400"/>
              <a:ext cx="2057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8" name="Line 31"/>
            <p:cNvSpPr>
              <a:spLocks noChangeShapeType="1"/>
            </p:cNvSpPr>
            <p:nvPr/>
          </p:nvSpPr>
          <p:spPr bwMode="auto">
            <a:xfrm>
              <a:off x="5105400" y="5105400"/>
              <a:ext cx="685800" cy="685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35869" name="Picture 32" descr="PB040020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733800" y="3200400"/>
              <a:ext cx="1196975" cy="898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70" name="Picture 35" descr="Hot Shot Bug Spray - Roach &amp; Ant - 12 oz can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6477000" y="381000"/>
              <a:ext cx="914400" cy="1076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71" name="Picture 36" descr="Spectracide Bug Stop Indoor Fogger"/>
            <p:cNvPicPr>
              <a:picLocks noChangeAspect="1" noChangeArrowheads="1"/>
            </p:cNvPicPr>
            <p:nvPr/>
          </p:nvPicPr>
          <p:blipFill>
            <a:blip r:embed="rId14" cstate="print"/>
            <a:srcRect l="9599" t="6239" r="9599" b="6239"/>
            <a:stretch>
              <a:fillRect/>
            </a:stretch>
          </p:blipFill>
          <p:spPr bwMode="auto">
            <a:xfrm>
              <a:off x="7391400" y="762000"/>
              <a:ext cx="1160463" cy="1255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72" name="Picture 37" descr="Flooded house in Evansville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04800" y="228600"/>
              <a:ext cx="1773238" cy="133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73" name="Line 38"/>
            <p:cNvSpPr>
              <a:spLocks noChangeShapeType="1"/>
            </p:cNvSpPr>
            <p:nvPr/>
          </p:nvSpPr>
          <p:spPr bwMode="auto">
            <a:xfrm flipV="1">
              <a:off x="2133600" y="990600"/>
              <a:ext cx="2057400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4" name="Line 39"/>
            <p:cNvSpPr>
              <a:spLocks noChangeShapeType="1"/>
            </p:cNvSpPr>
            <p:nvPr/>
          </p:nvSpPr>
          <p:spPr bwMode="auto">
            <a:xfrm>
              <a:off x="1219200" y="3505200"/>
              <a:ext cx="0" cy="45720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5" name="Line 40"/>
            <p:cNvSpPr>
              <a:spLocks noChangeShapeType="1"/>
            </p:cNvSpPr>
            <p:nvPr/>
          </p:nvSpPr>
          <p:spPr bwMode="auto">
            <a:xfrm>
              <a:off x="1219200" y="1828800"/>
              <a:ext cx="0" cy="53340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6" name="Line 41"/>
            <p:cNvSpPr>
              <a:spLocks noChangeShapeType="1"/>
            </p:cNvSpPr>
            <p:nvPr/>
          </p:nvSpPr>
          <p:spPr bwMode="auto">
            <a:xfrm flipH="1">
              <a:off x="6858000" y="3429000"/>
              <a:ext cx="609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7" name="Text Box 43"/>
            <p:cNvSpPr txBox="1">
              <a:spLocks noChangeArrowheads="1"/>
            </p:cNvSpPr>
            <p:nvPr/>
          </p:nvSpPr>
          <p:spPr bwMode="auto">
            <a:xfrm>
              <a:off x="2438400" y="228600"/>
              <a:ext cx="1524000" cy="6413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1800" b="1">
                  <a:solidFill>
                    <a:srgbClr val="FFCC00"/>
                  </a:solidFill>
                </a:rPr>
                <a:t>Structural </a:t>
              </a:r>
              <a:br>
                <a:rPr lang="en-US" sz="1800" b="1">
                  <a:solidFill>
                    <a:srgbClr val="FFCC00"/>
                  </a:solidFill>
                </a:rPr>
              </a:br>
              <a:r>
                <a:rPr lang="en-US" sz="1800" b="1">
                  <a:solidFill>
                    <a:srgbClr val="FFCC00"/>
                  </a:solidFill>
                </a:rPr>
                <a:t>Damage</a:t>
              </a:r>
            </a:p>
          </p:txBody>
        </p:sp>
        <p:sp>
          <p:nvSpPr>
            <p:cNvPr id="35878" name="Line 44"/>
            <p:cNvSpPr>
              <a:spLocks noChangeShapeType="1"/>
            </p:cNvSpPr>
            <p:nvPr/>
          </p:nvSpPr>
          <p:spPr bwMode="auto">
            <a:xfrm flipV="1">
              <a:off x="2133600" y="990600"/>
              <a:ext cx="2057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35879" name="Picture 45" descr="house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4267200" y="0"/>
              <a:ext cx="1752600" cy="1171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5880" name="Group 46"/>
            <p:cNvGrpSpPr>
              <a:grpSpLocks/>
            </p:cNvGrpSpPr>
            <p:nvPr/>
          </p:nvGrpSpPr>
          <p:grpSpPr bwMode="auto">
            <a:xfrm>
              <a:off x="3733800" y="1600200"/>
              <a:ext cx="2339975" cy="1500188"/>
              <a:chOff x="2448" y="1008"/>
              <a:chExt cx="1474" cy="945"/>
            </a:xfrm>
          </p:grpSpPr>
          <p:pic>
            <p:nvPicPr>
              <p:cNvPr id="35896" name="Picture 47" descr="Cockroach 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168" y="1296"/>
                <a:ext cx="754" cy="5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897" name="Picture 48" descr="j031440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448" y="1488"/>
                <a:ext cx="751" cy="465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898" name="Picture 49" descr="Norway Rat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448" y="1008"/>
                <a:ext cx="768" cy="5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5881" name="Line 50"/>
            <p:cNvSpPr>
              <a:spLocks noChangeShapeType="1"/>
            </p:cNvSpPr>
            <p:nvPr/>
          </p:nvSpPr>
          <p:spPr bwMode="auto">
            <a:xfrm>
              <a:off x="4800600" y="1143000"/>
              <a:ext cx="0" cy="228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2" name="Line 51"/>
            <p:cNvSpPr>
              <a:spLocks noChangeShapeType="1"/>
            </p:cNvSpPr>
            <p:nvPr/>
          </p:nvSpPr>
          <p:spPr bwMode="auto">
            <a:xfrm flipH="1">
              <a:off x="3048000" y="1371600"/>
              <a:ext cx="17907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3" name="Line 52"/>
            <p:cNvSpPr>
              <a:spLocks noChangeShapeType="1"/>
            </p:cNvSpPr>
            <p:nvPr/>
          </p:nvSpPr>
          <p:spPr bwMode="auto">
            <a:xfrm>
              <a:off x="3048000" y="2286000"/>
              <a:ext cx="609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4" name="Line 55"/>
            <p:cNvSpPr>
              <a:spLocks noChangeShapeType="1"/>
            </p:cNvSpPr>
            <p:nvPr/>
          </p:nvSpPr>
          <p:spPr bwMode="auto">
            <a:xfrm>
              <a:off x="1219200" y="3505200"/>
              <a:ext cx="0" cy="45720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5" name="Line 61"/>
            <p:cNvSpPr>
              <a:spLocks noChangeShapeType="1"/>
            </p:cNvSpPr>
            <p:nvPr/>
          </p:nvSpPr>
          <p:spPr bwMode="auto">
            <a:xfrm>
              <a:off x="1219200" y="3505200"/>
              <a:ext cx="0" cy="45720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6" name="Line 64"/>
            <p:cNvSpPr>
              <a:spLocks noChangeShapeType="1"/>
            </p:cNvSpPr>
            <p:nvPr/>
          </p:nvSpPr>
          <p:spPr bwMode="auto">
            <a:xfrm>
              <a:off x="1219200" y="3505200"/>
              <a:ext cx="0" cy="45720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7" name="Line 65"/>
            <p:cNvSpPr>
              <a:spLocks noChangeShapeType="1"/>
            </p:cNvSpPr>
            <p:nvPr/>
          </p:nvSpPr>
          <p:spPr bwMode="auto">
            <a:xfrm>
              <a:off x="1219200" y="1828800"/>
              <a:ext cx="0" cy="533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888" name="Group 66"/>
            <p:cNvGrpSpPr>
              <a:grpSpLocks/>
            </p:cNvGrpSpPr>
            <p:nvPr/>
          </p:nvGrpSpPr>
          <p:grpSpPr bwMode="auto">
            <a:xfrm>
              <a:off x="533400" y="2438400"/>
              <a:ext cx="1316038" cy="1027113"/>
              <a:chOff x="432" y="2112"/>
              <a:chExt cx="829" cy="647"/>
            </a:xfrm>
          </p:grpSpPr>
          <p:pic>
            <p:nvPicPr>
              <p:cNvPr id="35894" name="Picture 67"/>
              <p:cNvPicPr>
                <a:picLocks noChangeAspect="1" noChangeArrowheads="1"/>
              </p:cNvPicPr>
              <p:nvPr/>
            </p:nvPicPr>
            <p:blipFill>
              <a:blip r:embed="rId17" cstate="print">
                <a:lum bright="-12000" contrast="18000"/>
              </a:blip>
              <a:srcRect/>
              <a:stretch>
                <a:fillRect/>
              </a:stretch>
            </p:blipFill>
            <p:spPr bwMode="auto">
              <a:xfrm>
                <a:off x="432" y="2112"/>
                <a:ext cx="829" cy="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5895" name="Rectangle 68"/>
              <p:cNvSpPr>
                <a:spLocks noChangeArrowheads="1"/>
              </p:cNvSpPr>
              <p:nvPr/>
            </p:nvSpPr>
            <p:spPr bwMode="auto">
              <a:xfrm>
                <a:off x="768" y="2160"/>
                <a:ext cx="45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800" b="1"/>
                  <a:t>Mold</a:t>
                </a:r>
              </a:p>
            </p:txBody>
          </p:sp>
        </p:grpSp>
        <p:sp>
          <p:nvSpPr>
            <p:cNvPr id="35889" name="Line 71"/>
            <p:cNvSpPr>
              <a:spLocks noChangeShapeType="1"/>
            </p:cNvSpPr>
            <p:nvPr/>
          </p:nvSpPr>
          <p:spPr bwMode="auto">
            <a:xfrm>
              <a:off x="1219200" y="3505200"/>
              <a:ext cx="0" cy="457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35890" name="Picture 72" descr="asthma inhaler 2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533400" y="4038600"/>
              <a:ext cx="1371600" cy="1095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91" name="Text Box 73"/>
            <p:cNvSpPr txBox="1">
              <a:spLocks noChangeArrowheads="1"/>
            </p:cNvSpPr>
            <p:nvPr/>
          </p:nvSpPr>
          <p:spPr bwMode="auto">
            <a:xfrm>
              <a:off x="381000" y="5257800"/>
              <a:ext cx="1981200" cy="6413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1800" b="1">
                  <a:solidFill>
                    <a:srgbClr val="FFCC00"/>
                  </a:solidFill>
                </a:rPr>
                <a:t>Asthma Exacerbation</a:t>
              </a:r>
            </a:p>
          </p:txBody>
        </p:sp>
        <p:sp>
          <p:nvSpPr>
            <p:cNvPr id="35892" name="Line 74"/>
            <p:cNvSpPr>
              <a:spLocks noChangeShapeType="1"/>
            </p:cNvSpPr>
            <p:nvPr/>
          </p:nvSpPr>
          <p:spPr bwMode="auto">
            <a:xfrm>
              <a:off x="3048000" y="1371600"/>
              <a:ext cx="0" cy="4267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35893" name="Picture 75" descr="Hot Shot Bug Spray - Roach &amp; Ant - 12 oz can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6477000" y="381000"/>
              <a:ext cx="914400" cy="1076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2" name="Rectangle 71"/>
          <p:cNvSpPr/>
          <p:nvPr/>
        </p:nvSpPr>
        <p:spPr>
          <a:xfrm>
            <a:off x="228600" y="76200"/>
            <a:ext cx="86106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Example of a Training Tool: Why a Holistic Approach?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822325"/>
            <a:ext cx="8229600" cy="1235075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Arial" charset="0"/>
                <a:cs typeface="Arial" charset="0"/>
              </a:rPr>
              <a:t>2. Add requirements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7351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Organize/mobilize support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Leverage local knowledge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Content sources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Other jurisdictions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Use NCHH’s code change proposals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National Healthy Housing Standard </a:t>
            </a:r>
          </a:p>
          <a:p>
            <a:pPr marL="342900" lvl="1" indent="-342900" eaLnBrk="1" hangingPunct="1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Multnomah County Healthy Homes Policy Toolkit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>
                <a:latin typeface="Arial" charset="0"/>
                <a:cs typeface="Arial" charset="0"/>
              </a:rPr>
              <a:t>Key Provisions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847850"/>
            <a:ext cx="4419600" cy="455295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Structural integrity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Weatherproof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Maintained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Cracks &amp; holes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Loose/rotting </a:t>
            </a:r>
            <a:r>
              <a:rPr lang="en-US" sz="3100" smtClean="0">
                <a:latin typeface="Arial" charset="0"/>
                <a:cs typeface="Arial" charset="0"/>
              </a:rPr>
              <a:t>material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Infestation, bedbugs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Sewer gas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Radon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3200" smtClean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smtClean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7892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847850"/>
            <a:ext cx="4191000" cy="462915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Sanitation &amp; trash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Dampness, mold, deterioration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Heating stove/CO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Ventilation from windows/fans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smtClean="0">
                <a:latin typeface="Arial" charset="0"/>
                <a:cs typeface="Arial" charset="0"/>
              </a:rPr>
              <a:t>Cleanable surfaces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000" smtClean="0">
                <a:latin typeface="Arial" charset="0"/>
                <a:cs typeface="Arial" charset="0"/>
              </a:rPr>
              <a:t>Clothes dryer vented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04800" y="1219200"/>
            <a:ext cx="8229600" cy="990600"/>
          </a:xfrm>
        </p:spPr>
        <p:txBody>
          <a:bodyPr/>
          <a:lstStyle/>
          <a:p>
            <a:pPr eaLnBrk="1" hangingPunct="1"/>
            <a:r>
              <a:rPr lang="en-US" sz="4400" dirty="0" smtClean="0">
                <a:latin typeface="Arial" charset="0"/>
                <a:cs typeface="Arial" charset="0"/>
              </a:rPr>
              <a:t>3. Leverage complaint-based enforcement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2255838"/>
            <a:ext cx="8229600" cy="3916362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Most prevalent type of system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Encourage and support complaints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Inspectors can look for other problems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Effective model: Breathe Easy (Boston)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Risky for tenants to initiate agency contact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Landlord retaliation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Undocumented status</a:t>
            </a: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NEW FORMAT">
  <a:themeElements>
    <a:clrScheme name="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0E060A"/>
      </a:accent1>
      <a:accent2>
        <a:srgbClr val="06061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5050D"/>
      </a:accent6>
      <a:hlink>
        <a:srgbClr val="000000"/>
      </a:hlink>
      <a:folHlink>
        <a:srgbClr val="050903"/>
      </a:folHlink>
    </a:clrScheme>
    <a:fontScheme name="NEW FORMA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W FORMAT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FORMAT 2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FORMAT 3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FORMAT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chh_te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nchh_te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EW FORMAT 2">
    <a:dk1>
      <a:srgbClr val="000000"/>
    </a:dk1>
    <a:lt1>
      <a:srgbClr val="FFFFFF"/>
    </a:lt1>
    <a:dk2>
      <a:srgbClr val="000066"/>
    </a:dk2>
    <a:lt2>
      <a:srgbClr val="333333"/>
    </a:lt2>
    <a:accent1>
      <a:srgbClr val="C4709A"/>
    </a:accent1>
    <a:accent2>
      <a:srgbClr val="4B4EB5"/>
    </a:accent2>
    <a:accent3>
      <a:srgbClr val="FFFFFF"/>
    </a:accent3>
    <a:accent4>
      <a:srgbClr val="000000"/>
    </a:accent4>
    <a:accent5>
      <a:srgbClr val="DEBBCA"/>
    </a:accent5>
    <a:accent6>
      <a:srgbClr val="4346A4"/>
    </a:accent6>
    <a:hlink>
      <a:srgbClr val="C481CF"/>
    </a:hlink>
    <a:folHlink>
      <a:srgbClr val="76B749"/>
    </a:folHlink>
  </a:clrScheme>
</a:themeOverride>
</file>

<file path=ppt/theme/themeOverride2.xml><?xml version="1.0" encoding="utf-8"?>
<a:themeOverride xmlns:a="http://schemas.openxmlformats.org/drawingml/2006/main">
  <a:clrScheme name="NEW FORMAT 2">
    <a:dk1>
      <a:srgbClr val="000000"/>
    </a:dk1>
    <a:lt1>
      <a:srgbClr val="FFFFFF"/>
    </a:lt1>
    <a:dk2>
      <a:srgbClr val="000066"/>
    </a:dk2>
    <a:lt2>
      <a:srgbClr val="333333"/>
    </a:lt2>
    <a:accent1>
      <a:srgbClr val="C4709A"/>
    </a:accent1>
    <a:accent2>
      <a:srgbClr val="4B4EB5"/>
    </a:accent2>
    <a:accent3>
      <a:srgbClr val="FFFFFF"/>
    </a:accent3>
    <a:accent4>
      <a:srgbClr val="000000"/>
    </a:accent4>
    <a:accent5>
      <a:srgbClr val="DEBBCA"/>
    </a:accent5>
    <a:accent6>
      <a:srgbClr val="4346A4"/>
    </a:accent6>
    <a:hlink>
      <a:srgbClr val="C481CF"/>
    </a:hlink>
    <a:folHlink>
      <a:srgbClr val="76B74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Settings\treesa.boyce\Desktop\NEW FORMAT.pot</Template>
  <TotalTime>15516</TotalTime>
  <Words>852</Words>
  <Application>Microsoft Office PowerPoint</Application>
  <PresentationFormat>On-screen Show (4:3)</PresentationFormat>
  <Paragraphs>203</Paragraphs>
  <Slides>23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NEW FORMAT</vt:lpstr>
      <vt:lpstr>nchh_temp</vt:lpstr>
      <vt:lpstr>1_nchh_temp</vt:lpstr>
      <vt:lpstr>Custom Design</vt:lpstr>
      <vt:lpstr>Microsoft Office Excel 97-2003 Worksheet</vt:lpstr>
      <vt:lpstr>Slide 1</vt:lpstr>
      <vt:lpstr>Premise</vt:lpstr>
      <vt:lpstr> Inspection Policy Landscape </vt:lpstr>
      <vt:lpstr>Strategies</vt:lpstr>
      <vt:lpstr>1. Train inspectors</vt:lpstr>
      <vt:lpstr>Slide 6</vt:lpstr>
      <vt:lpstr>2. Add requirements</vt:lpstr>
      <vt:lpstr>Key Provisions</vt:lpstr>
      <vt:lpstr>3. Leverage complaint-based enforcement</vt:lpstr>
      <vt:lpstr>Boston’s Breathe Easy at Home Program</vt:lpstr>
      <vt:lpstr>4. Proactive inspections</vt:lpstr>
      <vt:lpstr> 5. Expand inspection capacity </vt:lpstr>
      <vt:lpstr>6. Redistribute roles/reorganize </vt:lpstr>
      <vt:lpstr>7. Train home visitors</vt:lpstr>
      <vt:lpstr>8. Expand model codes</vt:lpstr>
      <vt:lpstr>Impact of ICC’s Model Codes</vt:lpstr>
      <vt:lpstr>Past Successes with ICC Codes</vt:lpstr>
      <vt:lpstr>ICC Code Change Process - 2013</vt:lpstr>
      <vt:lpstr>IPMC Proposals - 2013</vt:lpstr>
      <vt:lpstr>IRC &amp; IEBC Proposals - 2013</vt:lpstr>
      <vt:lpstr>www.iccsafe.org</vt:lpstr>
      <vt:lpstr>Resources</vt:lpstr>
      <vt:lpstr>Questions and Discussion</vt:lpstr>
    </vt:vector>
  </TitlesOfParts>
  <Company>The Enterprise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Healthy Homes Practitioner:  Overview</dc:title>
  <dc:creator>Jane Malone</dc:creator>
  <cp:lastModifiedBy>jmalone</cp:lastModifiedBy>
  <cp:revision>476</cp:revision>
  <cp:lastPrinted>2004-09-11T18:00:24Z</cp:lastPrinted>
  <dcterms:created xsi:type="dcterms:W3CDTF">2000-07-19T13:54:37Z</dcterms:created>
  <dcterms:modified xsi:type="dcterms:W3CDTF">2013-03-27T20:36:55Z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1406555333</vt:i4>
  </property>
  <property fmtid="{D5CDD505-2E9C-101B-9397-08002B2CF9AE}" pid="3" name="_NewReviewCycle">
    <vt:lpwstr/>
  </property>
  <property fmtid="{D5CDD505-2E9C-101B-9397-08002B2CF9AE}" pid="4" name="_EmailSubject">
    <vt:lpwstr>Community Benefit, Community Building, and Sustainability: Emerging Opportunities to Work with Hospital Partners</vt:lpwstr>
  </property>
  <property fmtid="{D5CDD505-2E9C-101B-9397-08002B2CF9AE}" pid="5" name="_AuthorEmail">
    <vt:lpwstr>jmalone@nchh.org</vt:lpwstr>
  </property>
  <property fmtid="{D5CDD505-2E9C-101B-9397-08002B2CF9AE}" pid="6" name="_AuthorEmailDisplayName">
    <vt:lpwstr>Jane Malone</vt:lpwstr>
  </property>
</Properties>
</file>